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7.xml" ContentType="application/vnd.openxmlformats-officedocument.presentationml.notesSlide+xml"/>
  <Default Extension="bin" ContentType="application/vnd.openxmlformats-officedocument.presentationml.printerSettings"/>
  <Override PartName="/ppt/notesSlides/notesSlide4.xml" ContentType="application/vnd.openxmlformats-officedocument.presentationml.notesSlide+xml"/>
  <Override PartName="/docProps/core.xml" ContentType="application/vnd.openxmlformats-package.core-properties+xml"/>
  <Override PartName="/ppt/slides/slide9.xml" ContentType="application/vnd.openxmlformats-officedocument.presentationml.slide+xml"/>
  <Default Extension="rels" ContentType="application/vnd.openxmlformats-package.relationships+xml"/>
  <Override PartName="/ppt/slides/slide6.xml" ContentType="application/vnd.openxmlformats-officedocument.presentationml.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13"/>
  </p:notesMasterIdLst>
  <p:sldIdLst>
    <p:sldId id="256" r:id="rId2"/>
    <p:sldId id="257" r:id="rId3"/>
    <p:sldId id="259" r:id="rId4"/>
    <p:sldId id="270" r:id="rId5"/>
    <p:sldId id="267" r:id="rId6"/>
    <p:sldId id="260" r:id="rId7"/>
    <p:sldId id="261" r:id="rId8"/>
    <p:sldId id="264" r:id="rId9"/>
    <p:sldId id="266" r:id="rId10"/>
    <p:sldId id="269"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87" d="100"/>
          <a:sy n="87" d="100"/>
        </p:scale>
        <p:origin x="-85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interSettings" Target="printerSettings/printerSettings1.bin"/><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notesMaster" Target="notesMasters/notesMaster1.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7220AE-48EA-D146-8132-EBA9D95FB778}" type="datetimeFigureOut">
              <a:rPr lang="en-US" smtClean="0"/>
              <a:pPr/>
              <a:t>1/31/11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95A2F3-0570-6943-8BC5-8E73F333117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195A2F3-0570-6943-8BC5-8E73F333117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Agenda</a:t>
            </a:r>
            <a:r>
              <a:rPr lang="en-US" baseline="0" dirty="0" smtClean="0"/>
              <a:t> timing: Do Now (10); Syntax DI (20); Charlotte’s web; Bradbury (10); I see you never (30)</a:t>
            </a:r>
            <a:endParaRPr lang="en-US" dirty="0"/>
          </a:p>
        </p:txBody>
      </p:sp>
      <p:sp>
        <p:nvSpPr>
          <p:cNvPr id="4" name="Slide Number Placeholder 3"/>
          <p:cNvSpPr>
            <a:spLocks noGrp="1"/>
          </p:cNvSpPr>
          <p:nvPr>
            <p:ph type="sldNum" sz="quarter" idx="10"/>
          </p:nvPr>
        </p:nvSpPr>
        <p:spPr/>
        <p:txBody>
          <a:bodyPr/>
          <a:lstStyle/>
          <a:p>
            <a:fld id="{2195A2F3-0570-6943-8BC5-8E73F333117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10</a:t>
            </a:r>
            <a:endParaRPr lang="en-US" dirty="0"/>
          </a:p>
        </p:txBody>
      </p:sp>
      <p:sp>
        <p:nvSpPr>
          <p:cNvPr id="4" name="Slide Number Placeholder 3"/>
          <p:cNvSpPr>
            <a:spLocks noGrp="1"/>
          </p:cNvSpPr>
          <p:nvPr>
            <p:ph type="sldNum" sz="quarter" idx="10"/>
          </p:nvPr>
        </p:nvSpPr>
        <p:spPr/>
        <p:txBody>
          <a:bodyPr/>
          <a:lstStyle/>
          <a:p>
            <a:fld id="{FA4D14AC-D5F7-EA47-9A90-3F538F4BC53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968661E2-78E1-FA48-98BB-FF672AB7D2E1}" type="slidenum">
              <a:rPr lang="en-US">
                <a:latin typeface="Arial" pitchFamily="-112" charset="0"/>
                <a:ea typeface="ＭＳ Ｐゴシック" pitchFamily="-112" charset="-128"/>
                <a:cs typeface="ＭＳ Ｐゴシック" pitchFamily="-112" charset="-128"/>
              </a:rPr>
              <a:pPr/>
              <a:t>6</a:t>
            </a:fld>
            <a:endParaRPr lang="en-US">
              <a:latin typeface="Arial" pitchFamily="-112" charset="0"/>
              <a:ea typeface="ＭＳ Ｐゴシック" pitchFamily="-112" charset="-128"/>
              <a:cs typeface="ＭＳ Ｐゴシック" pitchFamily="-112" charset="-128"/>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dirty="0" smtClean="0">
                <a:latin typeface="Arial" pitchFamily="-112" charset="0"/>
                <a:ea typeface="ＭＳ Ｐゴシック" pitchFamily="-112" charset="-128"/>
                <a:cs typeface="ＭＳ Ｐゴシック" pitchFamily="-112" charset="-128"/>
              </a:rPr>
              <a:t>(10) Movement </a:t>
            </a:r>
            <a:r>
              <a:rPr lang="en-US" dirty="0">
                <a:latin typeface="Arial" pitchFamily="-112" charset="0"/>
                <a:ea typeface="ＭＳ Ｐゴシック" pitchFamily="-112" charset="-128"/>
                <a:cs typeface="ＭＳ Ｐゴシック" pitchFamily="-112" charset="-128"/>
              </a:rPr>
              <a:t>takes the readers from the sun (the farthest removed from humanity), down through the birds, cows, and roosters, cars (driven by humans), and then finally </a:t>
            </a:r>
            <a:r>
              <a:rPr lang="en-US" dirty="0" err="1">
                <a:latin typeface="Arial" pitchFamily="-112" charset="0"/>
                <a:ea typeface="ＭＳ Ｐゴシック" pitchFamily="-112" charset="-128"/>
                <a:cs typeface="ＭＳ Ｐゴシック" pitchFamily="-112" charset="-128"/>
              </a:rPr>
              <a:t>wilbur</a:t>
            </a:r>
            <a:r>
              <a:rPr lang="en-US" dirty="0">
                <a:latin typeface="Arial" pitchFamily="-112" charset="0"/>
                <a:ea typeface="ＭＳ Ｐゴシック" pitchFamily="-112" charset="-128"/>
                <a:cs typeface="ＭＳ Ｐゴシック" pitchFamily="-112" charset="-128"/>
              </a:rPr>
              <a:t> and charlotte (although not human, act like they are) </a:t>
            </a:r>
          </a:p>
          <a:p>
            <a:pPr eaLnBrk="1" hangingPunct="1"/>
            <a:r>
              <a:rPr lang="en-US" dirty="0">
                <a:latin typeface="Arial" pitchFamily="-112" charset="0"/>
                <a:ea typeface="ＭＳ Ｐゴシック" pitchFamily="-112" charset="-128"/>
                <a:cs typeface="ＭＳ Ｐゴシック" pitchFamily="-112" charset="-128"/>
              </a:rPr>
              <a:t>Two adverb phrases (says WHO, WHAT, WHERE, WHEN), second longer than the first move to the main clause, the focal point, the action.  This makes it PERIODIC. Scene is set.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1AC0D032-0EEB-A444-B600-72788A2BFC8C}" type="slidenum">
              <a:rPr lang="en-US">
                <a:latin typeface="Arial" pitchFamily="-112" charset="0"/>
                <a:ea typeface="ＭＳ Ｐゴシック" pitchFamily="-112" charset="-128"/>
                <a:cs typeface="ＭＳ Ｐゴシック" pitchFamily="-112" charset="-128"/>
              </a:rPr>
              <a:pPr/>
              <a:t>7</a:t>
            </a:fld>
            <a:endParaRPr lang="en-US">
              <a:latin typeface="Arial" pitchFamily="-112" charset="0"/>
              <a:ea typeface="ＭＳ Ｐゴシック" pitchFamily="-112" charset="-128"/>
              <a:cs typeface="ＭＳ Ｐゴシック" pitchFamily="-112" charset="-128"/>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latin typeface="Arial" pitchFamily="-112" charset="0"/>
              <a:ea typeface="ＭＳ Ｐゴシック" pitchFamily="-112" charset="-128"/>
              <a:cs typeface="ＭＳ Ｐゴシック" pitchFamily="-11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5 min.</a:t>
            </a:r>
          </a:p>
          <a:p>
            <a:r>
              <a:rPr lang="en-US" dirty="0" smtClean="0"/>
              <a:t>Possible tone words</a:t>
            </a:r>
            <a:r>
              <a:rPr lang="en-US" dirty="0" smtClean="0"/>
              <a:t>: lethargic,</a:t>
            </a:r>
            <a:r>
              <a:rPr lang="en-US" baseline="0" dirty="0" smtClean="0"/>
              <a:t> nostalgic </a:t>
            </a:r>
            <a:endParaRPr lang="en-US" dirty="0" smtClean="0"/>
          </a:p>
          <a:p>
            <a:r>
              <a:rPr lang="en-US" dirty="0" smtClean="0"/>
              <a:t>Possible themes:</a:t>
            </a:r>
            <a:endParaRPr lang="en-US" dirty="0"/>
          </a:p>
        </p:txBody>
      </p:sp>
      <p:sp>
        <p:nvSpPr>
          <p:cNvPr id="4" name="Slide Number Placeholder 3"/>
          <p:cNvSpPr>
            <a:spLocks noGrp="1"/>
          </p:cNvSpPr>
          <p:nvPr>
            <p:ph type="sldNum" sz="quarter" idx="10"/>
          </p:nvPr>
        </p:nvSpPr>
        <p:spPr/>
        <p:txBody>
          <a:bodyPr/>
          <a:lstStyle/>
          <a:p>
            <a:fld id="{2195A2F3-0570-6943-8BC5-8E73F3331176}"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20;</a:t>
            </a:r>
            <a:r>
              <a:rPr lang="en-US" baseline="0" dirty="0" smtClean="0"/>
              <a:t> 10; 10</a:t>
            </a:r>
            <a:endParaRPr lang="en-US" dirty="0"/>
          </a:p>
        </p:txBody>
      </p:sp>
      <p:sp>
        <p:nvSpPr>
          <p:cNvPr id="4" name="Slide Number Placeholder 3"/>
          <p:cNvSpPr>
            <a:spLocks noGrp="1"/>
          </p:cNvSpPr>
          <p:nvPr>
            <p:ph type="sldNum" sz="quarter" idx="10"/>
          </p:nvPr>
        </p:nvSpPr>
        <p:spPr/>
        <p:txBody>
          <a:bodyPr/>
          <a:lstStyle/>
          <a:p>
            <a:fld id="{2195A2F3-0570-6943-8BC5-8E73F333117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3DEBF54A-3C87-E049-B247-0F6161D032E5}" type="datetimeFigureOut">
              <a:rPr lang="en-US" smtClean="0"/>
              <a:pPr/>
              <a:t>1/31/11</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703D6C38-2B19-8C4D-8D20-1C85BE7E36F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EBF54A-3C87-E049-B247-0F6161D032E5}" type="datetimeFigureOut">
              <a:rPr lang="en-US" smtClean="0"/>
              <a:pPr/>
              <a:t>1/31/11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EBF54A-3C87-E049-B247-0F6161D032E5}" type="datetimeFigureOut">
              <a:rPr lang="en-US" smtClean="0"/>
              <a:pPr/>
              <a:t>1/31/11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EBF54A-3C87-E049-B247-0F6161D032E5}" type="datetimeFigureOut">
              <a:rPr lang="en-US" smtClean="0"/>
              <a:pPr/>
              <a:t>1/31/11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DEBF54A-3C87-E049-B247-0F6161D032E5}" type="datetimeFigureOut">
              <a:rPr lang="en-US" smtClean="0"/>
              <a:pPr/>
              <a:t>1/31/11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3D6C38-2B19-8C4D-8D20-1C85BE7E36F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EBF54A-3C87-E049-B247-0F6161D032E5}" type="datetimeFigureOut">
              <a:rPr lang="en-US" smtClean="0"/>
              <a:pPr/>
              <a:t>1/31/11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EBF54A-3C87-E049-B247-0F6161D032E5}" type="datetimeFigureOut">
              <a:rPr lang="en-US" smtClean="0"/>
              <a:pPr/>
              <a:t>1/31/11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EBF54A-3C87-E049-B247-0F6161D032E5}" type="datetimeFigureOut">
              <a:rPr lang="en-US" smtClean="0"/>
              <a:pPr/>
              <a:t>1/31/11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3DEBF54A-3C87-E049-B247-0F6161D032E5}" type="datetimeFigureOut">
              <a:rPr lang="en-US" smtClean="0"/>
              <a:pPr/>
              <a:t>1/31/11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3D6C38-2B19-8C4D-8D20-1C85BE7E36F5}"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EBF54A-3C87-E049-B247-0F6161D032E5}" type="datetimeFigureOut">
              <a:rPr lang="en-US" smtClean="0"/>
              <a:pPr/>
              <a:t>1/31/11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D6C38-2B19-8C4D-8D20-1C85BE7E36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DEBF54A-3C87-E049-B247-0F6161D032E5}" type="datetimeFigureOut">
              <a:rPr lang="en-US" smtClean="0"/>
              <a:pPr/>
              <a:t>1/31/11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D6C38-2B19-8C4D-8D20-1C85BE7E36F5}"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3DEBF54A-3C87-E049-B247-0F6161D032E5}" type="datetimeFigureOut">
              <a:rPr lang="en-US" smtClean="0"/>
              <a:pPr/>
              <a:t>1/31/11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703D6C38-2B19-8C4D-8D20-1C85BE7E36F5}"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16778"/>
            <a:ext cx="4336134" cy="1482629"/>
          </a:xfrm>
        </p:spPr>
        <p:txBody>
          <a:bodyPr>
            <a:normAutofit/>
          </a:bodyPr>
          <a:lstStyle/>
          <a:p>
            <a:r>
              <a:rPr lang="en-US" sz="3000" dirty="0" smtClean="0"/>
              <a:t>Jan 31</a:t>
            </a:r>
            <a:r>
              <a:rPr lang="en-US" sz="3000" baseline="30000" dirty="0" smtClean="0"/>
              <a:t>st -</a:t>
            </a:r>
            <a:r>
              <a:rPr lang="en-US" sz="3000" dirty="0" smtClean="0"/>
              <a:t> Do Now </a:t>
            </a:r>
            <a:endParaRPr lang="en-US" sz="3000" dirty="0"/>
          </a:p>
        </p:txBody>
      </p:sp>
      <p:sp>
        <p:nvSpPr>
          <p:cNvPr id="9" name="Content Placeholder 8"/>
          <p:cNvSpPr>
            <a:spLocks noGrp="1"/>
          </p:cNvSpPr>
          <p:nvPr>
            <p:ph sz="half" idx="1"/>
          </p:nvPr>
        </p:nvSpPr>
        <p:spPr/>
        <p:txBody>
          <a:bodyPr/>
          <a:lstStyle/>
          <a:p>
            <a:pPr marL="596646" indent="-514350">
              <a:buAutoNum type="arabicParenR"/>
            </a:pPr>
            <a:r>
              <a:rPr lang="en-US" dirty="0" smtClean="0"/>
              <a:t>Pass in your </a:t>
            </a:r>
            <a:r>
              <a:rPr lang="en-US" i="1" dirty="0" smtClean="0"/>
              <a:t>Bluest Eye </a:t>
            </a:r>
            <a:r>
              <a:rPr lang="en-US" dirty="0" smtClean="0"/>
              <a:t>rewrites.  Your newest copy should be stapled on top of your edited copy.</a:t>
            </a:r>
          </a:p>
          <a:p>
            <a:pPr marL="596646" indent="-514350">
              <a:buAutoNum type="arabicParenR"/>
            </a:pPr>
            <a:r>
              <a:rPr lang="en-US" dirty="0" smtClean="0"/>
              <a:t>Take out your “Intro to Analysis” worksheet (this was completed last week).  What do we already know about syntax?</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ea typeface="ＭＳ Ｐゴシック" pitchFamily="-112" charset="-128"/>
                <a:cs typeface="ＭＳ Ｐゴシック" pitchFamily="-112" charset="-128"/>
              </a:rPr>
              <a:t>Advanced Syntax</a:t>
            </a:r>
          </a:p>
        </p:txBody>
      </p:sp>
      <p:sp>
        <p:nvSpPr>
          <p:cNvPr id="22531" name="Rectangle 3"/>
          <p:cNvSpPr>
            <a:spLocks noGrp="1" noChangeArrowheads="1"/>
          </p:cNvSpPr>
          <p:nvPr>
            <p:ph sz="half" idx="1"/>
          </p:nvPr>
        </p:nvSpPr>
        <p:spPr/>
        <p:txBody>
          <a:bodyPr>
            <a:normAutofit fontScale="70000" lnSpcReduction="20000"/>
          </a:bodyPr>
          <a:lstStyle/>
          <a:p>
            <a:pPr marL="609600" indent="-609600" eaLnBrk="1" hangingPunct="1"/>
            <a:r>
              <a:rPr lang="en-US" dirty="0" smtClean="0">
                <a:ea typeface="ＭＳ Ｐゴシック" pitchFamily="-112" charset="-128"/>
                <a:cs typeface="ＭＳ Ｐゴシック" pitchFamily="-112" charset="-128"/>
              </a:rPr>
              <a:t>ANAPHORA</a:t>
            </a:r>
          </a:p>
          <a:p>
            <a:pPr marL="609600" indent="-609600" eaLnBrk="1" hangingPunct="1">
              <a:buNone/>
            </a:pPr>
            <a:r>
              <a:rPr lang="en-US" dirty="0" smtClean="0">
                <a:ea typeface="ＭＳ Ｐゴシック" pitchFamily="-112" charset="-128"/>
                <a:cs typeface="ＭＳ Ｐゴシック" pitchFamily="-112" charset="-128"/>
              </a:rPr>
              <a:t>(</a:t>
            </a:r>
            <a:r>
              <a:rPr lang="en-US" dirty="0" err="1" smtClean="0">
                <a:ea typeface="ＭＳ Ｐゴシック" pitchFamily="-112" charset="-128"/>
                <a:cs typeface="ＭＳ Ｐゴシック" pitchFamily="-112" charset="-128"/>
              </a:rPr>
              <a:t>Adem</a:t>
            </a:r>
            <a:r>
              <a:rPr lang="en-US" dirty="0" smtClean="0">
                <a:ea typeface="ＭＳ Ｐゴシック" pitchFamily="-112" charset="-128"/>
                <a:cs typeface="ＭＳ Ｐゴシック" pitchFamily="-112" charset="-128"/>
              </a:rPr>
              <a:t>/Alec)</a:t>
            </a:r>
          </a:p>
          <a:p>
            <a:pPr marL="609600" indent="-609600" eaLnBrk="1" hangingPunct="1"/>
            <a:r>
              <a:rPr lang="en-US" dirty="0" smtClean="0">
                <a:ea typeface="ＭＳ Ｐゴシック" pitchFamily="-112" charset="-128"/>
                <a:cs typeface="ＭＳ Ｐゴシック" pitchFamily="-112" charset="-128"/>
              </a:rPr>
              <a:t>ASYNDETON</a:t>
            </a:r>
          </a:p>
          <a:p>
            <a:pPr marL="609600" indent="-609600" eaLnBrk="1" hangingPunct="1">
              <a:buNone/>
            </a:pPr>
            <a:r>
              <a:rPr lang="en-US" dirty="0" smtClean="0">
                <a:ea typeface="ＭＳ Ｐゴシック" pitchFamily="-112" charset="-128"/>
                <a:cs typeface="ＭＳ Ｐゴシック" pitchFamily="-112" charset="-128"/>
              </a:rPr>
              <a:t>(</a:t>
            </a:r>
            <a:r>
              <a:rPr lang="en-US" dirty="0" err="1" smtClean="0">
                <a:ea typeface="ＭＳ Ｐゴシック" pitchFamily="-112" charset="-128"/>
                <a:cs typeface="ＭＳ Ｐゴシック" pitchFamily="-112" charset="-128"/>
              </a:rPr>
              <a:t>Nadaizja</a:t>
            </a:r>
            <a:r>
              <a:rPr lang="en-US" dirty="0" smtClean="0">
                <a:ea typeface="ＭＳ Ｐゴシック" pitchFamily="-112" charset="-128"/>
                <a:cs typeface="ＭＳ Ｐゴシック" pitchFamily="-112" charset="-128"/>
              </a:rPr>
              <a:t>, </a:t>
            </a:r>
            <a:r>
              <a:rPr lang="en-US" dirty="0" err="1" smtClean="0">
                <a:ea typeface="ＭＳ Ｐゴシック" pitchFamily="-112" charset="-128"/>
                <a:cs typeface="ＭＳ Ｐゴシック" pitchFamily="-112" charset="-128"/>
              </a:rPr>
              <a:t>Kalie</a:t>
            </a:r>
            <a:r>
              <a:rPr lang="en-US" dirty="0" smtClean="0">
                <a:ea typeface="ＭＳ Ｐゴシック" pitchFamily="-112" charset="-128"/>
                <a:cs typeface="ＭＳ Ｐゴシック" pitchFamily="-112" charset="-128"/>
              </a:rPr>
              <a:t>)</a:t>
            </a:r>
          </a:p>
          <a:p>
            <a:pPr marL="609600" indent="-609600" eaLnBrk="1" hangingPunct="1"/>
            <a:r>
              <a:rPr lang="en-US" dirty="0" smtClean="0">
                <a:ea typeface="ＭＳ Ｐゴシック" pitchFamily="-112" charset="-128"/>
                <a:cs typeface="ＭＳ Ｐゴシック" pitchFamily="-112" charset="-128"/>
              </a:rPr>
              <a:t>POLYSYNDETON</a:t>
            </a:r>
          </a:p>
          <a:p>
            <a:pPr marL="609600" indent="-609600" eaLnBrk="1" hangingPunct="1">
              <a:buNone/>
            </a:pPr>
            <a:r>
              <a:rPr lang="en-US" dirty="0" smtClean="0">
                <a:ea typeface="ＭＳ Ｐゴシック" pitchFamily="-112" charset="-128"/>
                <a:cs typeface="ＭＳ Ｐゴシック" pitchFamily="-112" charset="-128"/>
              </a:rPr>
              <a:t>(Lauren,  Amy)</a:t>
            </a:r>
          </a:p>
          <a:p>
            <a:pPr marL="609600" indent="-609600" eaLnBrk="1" hangingPunct="1"/>
            <a:r>
              <a:rPr lang="en-US" dirty="0" smtClean="0">
                <a:ea typeface="ＭＳ Ｐゴシック" pitchFamily="-112" charset="-128"/>
                <a:cs typeface="ＭＳ Ｐゴシック" pitchFamily="-112" charset="-128"/>
              </a:rPr>
              <a:t>STICHOMYTHIA</a:t>
            </a:r>
          </a:p>
          <a:p>
            <a:pPr marL="609600" indent="-609600" eaLnBrk="1" hangingPunct="1">
              <a:buNone/>
            </a:pPr>
            <a:r>
              <a:rPr lang="en-US" dirty="0" smtClean="0">
                <a:ea typeface="ＭＳ Ｐゴシック" pitchFamily="-112" charset="-128"/>
                <a:cs typeface="ＭＳ Ｐゴシック" pitchFamily="-112" charset="-128"/>
              </a:rPr>
              <a:t>(Aidan, Henry, Freeland)</a:t>
            </a:r>
          </a:p>
          <a:p>
            <a:pPr marL="609600" indent="-609600" eaLnBrk="1" hangingPunct="1"/>
            <a:r>
              <a:rPr lang="en-US" dirty="0" smtClean="0">
                <a:ea typeface="ＭＳ Ｐゴシック" pitchFamily="-112" charset="-128"/>
                <a:cs typeface="ＭＳ Ｐゴシック" pitchFamily="-112" charset="-128"/>
              </a:rPr>
              <a:t>ZEUGMA</a:t>
            </a:r>
          </a:p>
          <a:p>
            <a:pPr marL="609600" indent="-609600" eaLnBrk="1" hangingPunct="1">
              <a:buNone/>
            </a:pPr>
            <a:r>
              <a:rPr lang="en-US" dirty="0" smtClean="0">
                <a:ea typeface="ＭＳ Ｐゴシック" pitchFamily="-112" charset="-128"/>
                <a:cs typeface="ＭＳ Ｐゴシック" pitchFamily="-112" charset="-128"/>
              </a:rPr>
              <a:t>(Rosie, Isabel)</a:t>
            </a:r>
          </a:p>
          <a:p>
            <a:pPr marL="609600" indent="-609600" eaLnBrk="1" hangingPunct="1"/>
            <a:r>
              <a:rPr lang="en-US" dirty="0" smtClean="0">
                <a:ea typeface="ＭＳ Ｐゴシック" pitchFamily="-112" charset="-128"/>
                <a:cs typeface="ＭＳ Ｐゴシック" pitchFamily="-112" charset="-128"/>
              </a:rPr>
              <a:t>ANADIPLOSIS</a:t>
            </a:r>
          </a:p>
          <a:p>
            <a:pPr marL="609600" indent="-609600" eaLnBrk="1" hangingPunct="1">
              <a:buNone/>
            </a:pPr>
            <a:r>
              <a:rPr lang="en-US" dirty="0" smtClean="0">
                <a:ea typeface="ＭＳ Ｐゴシック" pitchFamily="-112" charset="-128"/>
                <a:cs typeface="ＭＳ Ｐゴシック" pitchFamily="-112" charset="-128"/>
              </a:rPr>
              <a:t>(Abby, </a:t>
            </a:r>
            <a:r>
              <a:rPr lang="en-US" dirty="0" err="1" smtClean="0">
                <a:ea typeface="ＭＳ Ｐゴシック" pitchFamily="-112" charset="-128"/>
                <a:cs typeface="ＭＳ Ｐゴシック" pitchFamily="-112" charset="-128"/>
              </a:rPr>
              <a:t>Kassia</a:t>
            </a:r>
            <a:r>
              <a:rPr lang="en-US" dirty="0" smtClean="0">
                <a:ea typeface="ＭＳ Ｐゴシック" pitchFamily="-112" charset="-128"/>
                <a:cs typeface="ＭＳ Ｐゴシック" pitchFamily="-112" charset="-128"/>
              </a:rPr>
              <a:t>)</a:t>
            </a:r>
          </a:p>
          <a:p>
            <a:pPr marL="609600" indent="-609600" eaLnBrk="1" hangingPunct="1"/>
            <a:r>
              <a:rPr lang="en-US" dirty="0" smtClean="0">
                <a:ea typeface="ＭＳ Ｐゴシック" pitchFamily="-112" charset="-128"/>
                <a:cs typeface="ＭＳ Ｐゴシック" pitchFamily="-112" charset="-128"/>
              </a:rPr>
              <a:t>EPANALEPSIS</a:t>
            </a:r>
          </a:p>
          <a:p>
            <a:pPr marL="609600" indent="-609600" eaLnBrk="1" hangingPunct="1">
              <a:buNone/>
            </a:pPr>
            <a:r>
              <a:rPr lang="en-US" dirty="0" smtClean="0">
                <a:ea typeface="ＭＳ Ｐゴシック" pitchFamily="-112" charset="-128"/>
                <a:cs typeface="ＭＳ Ｐゴシック" pitchFamily="-112" charset="-128"/>
              </a:rPr>
              <a:t>(Iona, </a:t>
            </a:r>
            <a:r>
              <a:rPr lang="en-US" dirty="0" err="1" smtClean="0">
                <a:ea typeface="ＭＳ Ｐゴシック" pitchFamily="-112" charset="-128"/>
                <a:cs typeface="ＭＳ Ｐゴシック" pitchFamily="-112" charset="-128"/>
              </a:rPr>
              <a:t>Meilin</a:t>
            </a:r>
            <a:r>
              <a:rPr lang="en-US" dirty="0" smtClean="0">
                <a:ea typeface="ＭＳ Ｐゴシック" pitchFamily="-112" charset="-128"/>
                <a:cs typeface="ＭＳ Ｐゴシック" pitchFamily="-112" charset="-128"/>
              </a:rPr>
              <a:t>)</a:t>
            </a:r>
          </a:p>
          <a:p>
            <a:pPr marL="609600" indent="-609600" eaLnBrk="1" hangingPunct="1"/>
            <a:endParaRPr lang="en-US" dirty="0">
              <a:ea typeface="ＭＳ Ｐゴシック" pitchFamily="-112" charset="-128"/>
              <a:cs typeface="ＭＳ Ｐゴシック" pitchFamily="-112" charset="-128"/>
            </a:endParaRPr>
          </a:p>
        </p:txBody>
      </p:sp>
      <p:sp>
        <p:nvSpPr>
          <p:cNvPr id="4" name="Content Placeholder 3"/>
          <p:cNvSpPr>
            <a:spLocks noGrp="1"/>
          </p:cNvSpPr>
          <p:nvPr>
            <p:ph sz="half" idx="2"/>
          </p:nvPr>
        </p:nvSpPr>
        <p:spPr/>
        <p:txBody>
          <a:bodyPr>
            <a:normAutofit fontScale="70000" lnSpcReduction="20000"/>
          </a:bodyPr>
          <a:lstStyle/>
          <a:p>
            <a:pPr>
              <a:lnSpc>
                <a:spcPct val="90000"/>
              </a:lnSpc>
            </a:pPr>
            <a:r>
              <a:rPr lang="en-US" dirty="0" smtClean="0">
                <a:ea typeface="ＭＳ Ｐゴシック" pitchFamily="-112" charset="-128"/>
                <a:cs typeface="ＭＳ Ｐゴシック" pitchFamily="-112" charset="-128"/>
              </a:rPr>
              <a:t>CHIASMUS</a:t>
            </a:r>
          </a:p>
          <a:p>
            <a:pPr>
              <a:lnSpc>
                <a:spcPct val="90000"/>
              </a:lnSpc>
              <a:buNone/>
            </a:pPr>
            <a:r>
              <a:rPr lang="en-US" dirty="0" smtClean="0">
                <a:ea typeface="ＭＳ Ｐゴシック" pitchFamily="-112" charset="-128"/>
                <a:cs typeface="ＭＳ Ｐゴシック" pitchFamily="-112" charset="-128"/>
              </a:rPr>
              <a:t>(Chris, Sophia)</a:t>
            </a:r>
          </a:p>
          <a:p>
            <a:pPr>
              <a:lnSpc>
                <a:spcPct val="90000"/>
              </a:lnSpc>
            </a:pPr>
            <a:r>
              <a:rPr lang="en-US" dirty="0" smtClean="0">
                <a:ea typeface="ＭＳ Ｐゴシック" pitchFamily="-112" charset="-128"/>
                <a:cs typeface="ＭＳ Ｐゴシック" pitchFamily="-112" charset="-128"/>
              </a:rPr>
              <a:t>JUXTAPOSITION</a:t>
            </a:r>
          </a:p>
          <a:p>
            <a:pPr>
              <a:lnSpc>
                <a:spcPct val="90000"/>
              </a:lnSpc>
              <a:buNone/>
            </a:pPr>
            <a:r>
              <a:rPr lang="en-US" dirty="0" smtClean="0">
                <a:ea typeface="ＭＳ Ｐゴシック" pitchFamily="-112" charset="-128"/>
                <a:cs typeface="ＭＳ Ｐゴシック" pitchFamily="-112" charset="-128"/>
              </a:rPr>
              <a:t>(Austin, </a:t>
            </a:r>
            <a:r>
              <a:rPr lang="en-US" dirty="0" err="1" smtClean="0">
                <a:ea typeface="ＭＳ Ｐゴシック" pitchFamily="-112" charset="-128"/>
                <a:cs typeface="ＭＳ Ｐゴシック" pitchFamily="-112" charset="-128"/>
              </a:rPr>
              <a:t>Eitan</a:t>
            </a:r>
            <a:r>
              <a:rPr lang="en-US" dirty="0" smtClean="0">
                <a:ea typeface="ＭＳ Ｐゴシック" pitchFamily="-112" charset="-128"/>
                <a:cs typeface="ＭＳ Ｐゴシック" pitchFamily="-112" charset="-128"/>
              </a:rPr>
              <a:t>)</a:t>
            </a:r>
          </a:p>
          <a:p>
            <a:pPr>
              <a:lnSpc>
                <a:spcPct val="90000"/>
              </a:lnSpc>
            </a:pPr>
            <a:r>
              <a:rPr lang="en-US" dirty="0" smtClean="0">
                <a:ea typeface="ＭＳ Ｐゴシック" pitchFamily="-112" charset="-128"/>
                <a:cs typeface="ＭＳ Ｐゴシック" pitchFamily="-112" charset="-128"/>
              </a:rPr>
              <a:t>PARALLEL STRUCTURE</a:t>
            </a:r>
          </a:p>
          <a:p>
            <a:pPr>
              <a:lnSpc>
                <a:spcPct val="90000"/>
              </a:lnSpc>
              <a:buNone/>
            </a:pPr>
            <a:r>
              <a:rPr lang="en-US" dirty="0" smtClean="0">
                <a:ea typeface="ＭＳ Ｐゴシック" pitchFamily="-112" charset="-128"/>
                <a:cs typeface="ＭＳ Ｐゴシック" pitchFamily="-112" charset="-128"/>
              </a:rPr>
              <a:t>(Jason, </a:t>
            </a:r>
            <a:r>
              <a:rPr lang="en-US" dirty="0" err="1" smtClean="0">
                <a:ea typeface="ＭＳ Ｐゴシック" pitchFamily="-112" charset="-128"/>
                <a:cs typeface="ＭＳ Ｐゴシック" pitchFamily="-112" charset="-128"/>
              </a:rPr>
              <a:t>Farrah</a:t>
            </a:r>
            <a:r>
              <a:rPr lang="en-US" dirty="0" smtClean="0">
                <a:ea typeface="ＭＳ Ｐゴシック" pitchFamily="-112" charset="-128"/>
                <a:cs typeface="ＭＳ Ｐゴシック" pitchFamily="-112" charset="-128"/>
              </a:rPr>
              <a:t>)</a:t>
            </a:r>
          </a:p>
          <a:p>
            <a:pPr>
              <a:lnSpc>
                <a:spcPct val="90000"/>
              </a:lnSpc>
            </a:pPr>
            <a:r>
              <a:rPr lang="en-US" dirty="0" smtClean="0">
                <a:ea typeface="ＭＳ Ｐゴシック" pitchFamily="-112" charset="-128"/>
                <a:cs typeface="ＭＳ Ｐゴシック" pitchFamily="-112" charset="-128"/>
              </a:rPr>
              <a:t>LOOSE SENTENCE</a:t>
            </a:r>
          </a:p>
          <a:p>
            <a:pPr>
              <a:lnSpc>
                <a:spcPct val="90000"/>
              </a:lnSpc>
              <a:buNone/>
            </a:pPr>
            <a:r>
              <a:rPr lang="en-US" dirty="0" smtClean="0">
                <a:ea typeface="ＭＳ Ｐゴシック" pitchFamily="-112" charset="-128"/>
                <a:cs typeface="ＭＳ Ｐゴシック" pitchFamily="-112" charset="-128"/>
              </a:rPr>
              <a:t>(Leo, Emily)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pPr marL="596646" indent="-514350">
              <a:buFont typeface="+mj-lt"/>
              <a:buAutoNum type="arabicPeriod"/>
            </a:pPr>
            <a:r>
              <a:rPr lang="en-US" i="1" dirty="0" smtClean="0"/>
              <a:t>Bleak House</a:t>
            </a:r>
            <a:r>
              <a:rPr lang="en-US" dirty="0" smtClean="0"/>
              <a:t> analysis (500 words) </a:t>
            </a:r>
          </a:p>
          <a:p>
            <a:pPr marL="596646" indent="-514350">
              <a:buFont typeface="+mj-lt"/>
              <a:buAutoNum type="arabicPeriod"/>
            </a:pPr>
            <a:r>
              <a:rPr lang="en-US" dirty="0" smtClean="0"/>
              <a:t>Study your assigned advanced syntactical technique.  Find a creative way to teach this one technique. You will have 10 min tomorrow to work in pairs before you have to teach your technique.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3375612" cy="1143000"/>
          </a:xfrm>
        </p:spPr>
        <p:txBody>
          <a:bodyPr/>
          <a:lstStyle/>
          <a:p>
            <a:r>
              <a:rPr lang="en-US" dirty="0" smtClean="0"/>
              <a:t>Agenda</a:t>
            </a:r>
            <a:endParaRPr lang="en-US" dirty="0"/>
          </a:p>
        </p:txBody>
      </p:sp>
      <p:sp>
        <p:nvSpPr>
          <p:cNvPr id="3" name="Content Placeholder 2"/>
          <p:cNvSpPr>
            <a:spLocks noGrp="1"/>
          </p:cNvSpPr>
          <p:nvPr>
            <p:ph sz="half" idx="1"/>
          </p:nvPr>
        </p:nvSpPr>
        <p:spPr/>
        <p:txBody>
          <a:bodyPr>
            <a:normAutofit/>
          </a:bodyPr>
          <a:lstStyle/>
          <a:p>
            <a:pPr marL="514350" indent="-514350">
              <a:buFont typeface="+mj-lt"/>
              <a:buAutoNum type="arabicPeriod"/>
            </a:pPr>
            <a:r>
              <a:rPr lang="en-US" dirty="0" smtClean="0"/>
              <a:t>Syntax (length, kind, arrangement, variety; problems)</a:t>
            </a:r>
          </a:p>
          <a:p>
            <a:pPr marL="514350" indent="-514350">
              <a:buFont typeface="+mj-lt"/>
              <a:buAutoNum type="arabicPeriod"/>
            </a:pPr>
            <a:r>
              <a:rPr lang="en-US" dirty="0"/>
              <a:t>Syntax handout: Charlotte’s web; Bradbury’s “I see you never.</a:t>
            </a:r>
            <a:r>
              <a:rPr lang="en-US" dirty="0" smtClean="0"/>
              <a:t>”</a:t>
            </a:r>
          </a:p>
          <a:p>
            <a:pPr marL="514350" indent="-514350">
              <a:buFont typeface="+mj-lt"/>
              <a:buAutoNum type="arabicPeriod"/>
            </a:pPr>
            <a:r>
              <a:rPr lang="en-US" dirty="0" smtClean="0"/>
              <a:t>Practice analysis (300 words in 30 min)</a:t>
            </a:r>
          </a:p>
        </p:txBody>
      </p:sp>
      <p:sp>
        <p:nvSpPr>
          <p:cNvPr id="4" name="Content Placeholder 3"/>
          <p:cNvSpPr>
            <a:spLocks noGrp="1"/>
          </p:cNvSpPr>
          <p:nvPr>
            <p:ph sz="half" idx="2"/>
          </p:nvPr>
        </p:nvSpPr>
        <p:spPr>
          <a:xfrm>
            <a:off x="5723384" y="2379169"/>
            <a:ext cx="3210304" cy="3808271"/>
          </a:xfrm>
        </p:spPr>
        <p:txBody>
          <a:bodyPr>
            <a:normAutofit/>
          </a:bodyPr>
          <a:lstStyle/>
          <a:p>
            <a:pPr>
              <a:buNone/>
            </a:pPr>
            <a:r>
              <a:rPr lang="en-US" sz="2400" dirty="0" smtClean="0"/>
              <a:t>Goals:</a:t>
            </a:r>
          </a:p>
          <a:p>
            <a:pPr>
              <a:buNone/>
            </a:pPr>
            <a:r>
              <a:rPr lang="en-US" sz="2400" dirty="0" smtClean="0"/>
              <a:t>Students will be able to characterize sentence types and constructions and their effects.</a:t>
            </a:r>
          </a:p>
          <a:p>
            <a:pPr>
              <a:buNone/>
            </a:pPr>
            <a:r>
              <a:rPr lang="en-US" sz="2400" dirty="0" smtClean="0"/>
              <a:t>To closely read a passage for syntactical analysis.</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ea typeface="ＭＳ Ｐゴシック" pitchFamily="-112" charset="-128"/>
                <a:cs typeface="ＭＳ Ｐゴシック" pitchFamily="-112" charset="-128"/>
              </a:rPr>
              <a:t>Sentence Variety</a:t>
            </a:r>
          </a:p>
        </p:txBody>
      </p:sp>
      <p:sp>
        <p:nvSpPr>
          <p:cNvPr id="16387" name="Rectangle 3"/>
          <p:cNvSpPr>
            <a:spLocks noGrp="1" noChangeArrowheads="1"/>
          </p:cNvSpPr>
          <p:nvPr>
            <p:ph idx="1"/>
          </p:nvPr>
        </p:nvSpPr>
        <p:spPr/>
        <p:txBody>
          <a:bodyPr/>
          <a:lstStyle/>
          <a:p>
            <a:pPr marL="609600" indent="-609600" eaLnBrk="1" hangingPunct="1">
              <a:buFontTx/>
              <a:buAutoNum type="arabicPeriod"/>
            </a:pPr>
            <a:r>
              <a:rPr lang="en-US">
                <a:ea typeface="ＭＳ Ｐゴシック" pitchFamily="-112" charset="-128"/>
                <a:cs typeface="ＭＳ Ｐゴシック" pitchFamily="-112" charset="-128"/>
              </a:rPr>
              <a:t>Describing Sentence Structure – </a:t>
            </a:r>
          </a:p>
          <a:p>
            <a:pPr marL="609600" indent="-609600" eaLnBrk="1" hangingPunct="1">
              <a:buFontTx/>
              <a:buNone/>
            </a:pPr>
            <a:endParaRPr lang="en-US">
              <a:ea typeface="ＭＳ Ｐゴシック" pitchFamily="-112" charset="-128"/>
              <a:cs typeface="ＭＳ Ｐゴシック" pitchFamily="-112" charset="-128"/>
            </a:endParaRPr>
          </a:p>
          <a:p>
            <a:pPr marL="609600" indent="-609600" eaLnBrk="1" hangingPunct="1">
              <a:buFontTx/>
              <a:buNone/>
            </a:pPr>
            <a:r>
              <a:rPr lang="en-US">
                <a:ea typeface="ＭＳ Ｐゴシック" pitchFamily="-112" charset="-128"/>
                <a:cs typeface="ＭＳ Ｐゴシック" pitchFamily="-112" charset="-128"/>
              </a:rPr>
              <a:t>Telegraphic – shorter than 5 words in length</a:t>
            </a:r>
          </a:p>
          <a:p>
            <a:pPr marL="609600" indent="-609600" eaLnBrk="1" hangingPunct="1">
              <a:buFontTx/>
              <a:buNone/>
            </a:pPr>
            <a:r>
              <a:rPr lang="en-US">
                <a:ea typeface="ＭＳ Ｐゴシック" pitchFamily="-112" charset="-128"/>
                <a:cs typeface="ＭＳ Ｐゴシック" pitchFamily="-112" charset="-128"/>
              </a:rPr>
              <a:t>Short – approximately 5 words in length</a:t>
            </a:r>
          </a:p>
          <a:p>
            <a:pPr marL="609600" indent="-609600" eaLnBrk="1" hangingPunct="1">
              <a:buFontTx/>
              <a:buNone/>
            </a:pPr>
            <a:r>
              <a:rPr lang="en-US">
                <a:ea typeface="ＭＳ Ｐゴシック" pitchFamily="-112" charset="-128"/>
                <a:cs typeface="ＭＳ Ｐゴシック" pitchFamily="-112" charset="-128"/>
              </a:rPr>
              <a:t>Medium – approximately 18 words in length</a:t>
            </a:r>
          </a:p>
          <a:p>
            <a:pPr marL="609600" indent="-609600" eaLnBrk="1" hangingPunct="1">
              <a:buFontTx/>
              <a:buNone/>
            </a:pPr>
            <a:r>
              <a:rPr lang="en-US">
                <a:ea typeface="ＭＳ Ｐゴシック" pitchFamily="-112" charset="-128"/>
                <a:cs typeface="ＭＳ Ｐゴシック" pitchFamily="-112" charset="-128"/>
              </a:rPr>
              <a:t>Long and involved – 30+ words in length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405125"/>
          </a:xfrm>
        </p:spPr>
        <p:txBody>
          <a:bodyPr>
            <a:normAutofit fontScale="90000"/>
          </a:bodyPr>
          <a:lstStyle/>
          <a:p>
            <a:r>
              <a:rPr lang="en-US" dirty="0" smtClean="0"/>
              <a:t>Kinds of sentences</a:t>
            </a:r>
            <a:endParaRPr lang="en-US" dirty="0"/>
          </a:p>
        </p:txBody>
      </p:sp>
      <p:sp>
        <p:nvSpPr>
          <p:cNvPr id="3" name="Content Placeholder 2"/>
          <p:cNvSpPr>
            <a:spLocks noGrp="1"/>
          </p:cNvSpPr>
          <p:nvPr>
            <p:ph idx="1"/>
          </p:nvPr>
        </p:nvSpPr>
        <p:spPr>
          <a:xfrm>
            <a:off x="1270050" y="679764"/>
            <a:ext cx="7416749" cy="6178236"/>
          </a:xfrm>
        </p:spPr>
        <p:txBody>
          <a:bodyPr>
            <a:normAutofit fontScale="85000" lnSpcReduction="20000"/>
          </a:bodyPr>
          <a:lstStyle/>
          <a:p>
            <a:pPr>
              <a:buNone/>
            </a:pPr>
            <a:r>
              <a:rPr lang="en-US" dirty="0" smtClean="0">
                <a:solidFill>
                  <a:srgbClr val="800000"/>
                </a:solidFill>
              </a:rPr>
              <a:t>Declarative sentences – make statements</a:t>
            </a:r>
          </a:p>
          <a:p>
            <a:r>
              <a:rPr lang="en-US" dirty="0" smtClean="0"/>
              <a:t>Ex. The Statue of Liberty stands in New York Harbor</a:t>
            </a:r>
          </a:p>
          <a:p>
            <a:pPr>
              <a:buNone/>
            </a:pPr>
            <a:r>
              <a:rPr lang="en-US" dirty="0" smtClean="0">
                <a:solidFill>
                  <a:srgbClr val="800000"/>
                </a:solidFill>
              </a:rPr>
              <a:t>Interrogative sentences – ask questions</a:t>
            </a:r>
          </a:p>
          <a:p>
            <a:r>
              <a:rPr lang="en-US" dirty="0" smtClean="0"/>
              <a:t>Ex. Did you know that the Statue of Liberty is made of copper?</a:t>
            </a:r>
          </a:p>
          <a:p>
            <a:pPr>
              <a:buNone/>
            </a:pPr>
            <a:r>
              <a:rPr lang="en-US" dirty="0" smtClean="0">
                <a:solidFill>
                  <a:srgbClr val="800000"/>
                </a:solidFill>
              </a:rPr>
              <a:t>Imperative sentences – make commands</a:t>
            </a:r>
          </a:p>
          <a:p>
            <a:r>
              <a:rPr lang="en-US" dirty="0" smtClean="0"/>
              <a:t>Ex. Go see the Statue of Liberty.</a:t>
            </a:r>
          </a:p>
          <a:p>
            <a:pPr>
              <a:buNone/>
            </a:pPr>
            <a:r>
              <a:rPr lang="en-US" dirty="0" smtClean="0">
                <a:solidFill>
                  <a:srgbClr val="800000"/>
                </a:solidFill>
              </a:rPr>
              <a:t>Exclamatory sentences – communicate strong emotion or surprise</a:t>
            </a:r>
          </a:p>
          <a:p>
            <a:r>
              <a:rPr lang="en-US" dirty="0" smtClean="0"/>
              <a:t>Ex. Climbing the Statue of Liberty is exciting!</a:t>
            </a:r>
          </a:p>
          <a:p>
            <a:pPr>
              <a:buNone/>
            </a:pPr>
            <a:r>
              <a:rPr lang="en-US" dirty="0" smtClean="0">
                <a:solidFill>
                  <a:srgbClr val="800000"/>
                </a:solidFill>
              </a:rPr>
              <a:t>Conditional sentences – express wishes or conditions</a:t>
            </a:r>
          </a:p>
          <a:p>
            <a:r>
              <a:rPr lang="en-US" dirty="0" smtClean="0"/>
              <a:t>Ex. If you were to climb to the top of the statue, then you could share the breathtaking feeling experienced by many hopeful immigrants.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i="1" dirty="0"/>
          </a:p>
        </p:txBody>
      </p:sp>
      <p:sp>
        <p:nvSpPr>
          <p:cNvPr id="3" name="Content Placeholder 2"/>
          <p:cNvSpPr>
            <a:spLocks noGrp="1"/>
          </p:cNvSpPr>
          <p:nvPr>
            <p:ph idx="1"/>
          </p:nvPr>
        </p:nvSpPr>
        <p:spPr/>
        <p:txBody>
          <a:bodyPr/>
          <a:lstStyle/>
          <a:p>
            <a:r>
              <a:rPr lang="en-US" i="1" dirty="0" smtClean="0"/>
              <a:t>Look at overhead samples in AP Binder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hangingPunct="1"/>
            <a:r>
              <a:rPr lang="en-US" sz="3800">
                <a:ea typeface="ＭＳ Ｐゴシック" pitchFamily="-112" charset="-128"/>
                <a:cs typeface="ＭＳ Ｐゴシック" pitchFamily="-112" charset="-128"/>
              </a:rPr>
              <a:t>How do syntactical techniques support meaning?</a:t>
            </a:r>
          </a:p>
        </p:txBody>
      </p:sp>
      <p:sp>
        <p:nvSpPr>
          <p:cNvPr id="17411" name="Rectangle 3"/>
          <p:cNvSpPr>
            <a:spLocks noGrp="1" noChangeArrowheads="1"/>
          </p:cNvSpPr>
          <p:nvPr>
            <p:ph idx="1"/>
          </p:nvPr>
        </p:nvSpPr>
        <p:spPr/>
        <p:txBody>
          <a:bodyPr/>
          <a:lstStyle/>
          <a:p>
            <a:pPr eaLnBrk="1" hangingPunct="1">
              <a:buFont typeface="Wingdings" pitchFamily="-112" charset="2"/>
              <a:buNone/>
            </a:pPr>
            <a:r>
              <a:rPr lang="en-US">
                <a:ea typeface="ＭＳ Ｐゴシック" pitchFamily="-112" charset="-128"/>
                <a:cs typeface="ＭＳ Ｐゴシック" pitchFamily="-112" charset="-128"/>
              </a:rPr>
              <a:t>“Next morning when the </a:t>
            </a:r>
            <a:r>
              <a:rPr lang="en-US" u="sng">
                <a:ea typeface="ＭＳ Ｐゴシック" pitchFamily="-112" charset="-128"/>
                <a:cs typeface="ＭＳ Ｐゴシック" pitchFamily="-112" charset="-128"/>
              </a:rPr>
              <a:t>first light</a:t>
            </a:r>
            <a:r>
              <a:rPr lang="en-US">
                <a:ea typeface="ＭＳ Ｐゴシック" pitchFamily="-112" charset="-128"/>
                <a:cs typeface="ＭＳ Ｐゴシック" pitchFamily="-112" charset="-128"/>
              </a:rPr>
              <a:t> came into the sky and the </a:t>
            </a:r>
            <a:r>
              <a:rPr lang="en-US" u="sng">
                <a:ea typeface="ＭＳ Ｐゴシック" pitchFamily="-112" charset="-128"/>
                <a:cs typeface="ＭＳ Ｐゴシック" pitchFamily="-112" charset="-128"/>
              </a:rPr>
              <a:t>sparrows</a:t>
            </a:r>
            <a:r>
              <a:rPr lang="en-US">
                <a:ea typeface="ＭＳ Ｐゴシック" pitchFamily="-112" charset="-128"/>
                <a:cs typeface="ＭＳ Ｐゴシック" pitchFamily="-112" charset="-128"/>
              </a:rPr>
              <a:t> stirred in the trees, when the </a:t>
            </a:r>
            <a:r>
              <a:rPr lang="en-US" u="sng">
                <a:ea typeface="ＭＳ Ｐゴシック" pitchFamily="-112" charset="-128"/>
                <a:cs typeface="ＭＳ Ｐゴシック" pitchFamily="-112" charset="-128"/>
              </a:rPr>
              <a:t>cows</a:t>
            </a:r>
            <a:r>
              <a:rPr lang="en-US">
                <a:ea typeface="ＭＳ Ｐゴシック" pitchFamily="-112" charset="-128"/>
                <a:cs typeface="ＭＳ Ｐゴシック" pitchFamily="-112" charset="-128"/>
              </a:rPr>
              <a:t> rattled their chains and the </a:t>
            </a:r>
            <a:r>
              <a:rPr lang="en-US" u="sng">
                <a:ea typeface="ＭＳ Ｐゴシック" pitchFamily="-112" charset="-128"/>
                <a:cs typeface="ＭＳ Ｐゴシック" pitchFamily="-112" charset="-128"/>
              </a:rPr>
              <a:t>rooster </a:t>
            </a:r>
            <a:r>
              <a:rPr lang="en-US">
                <a:ea typeface="ＭＳ Ｐゴシック" pitchFamily="-112" charset="-128"/>
                <a:cs typeface="ＭＳ Ｐゴシック" pitchFamily="-112" charset="-128"/>
              </a:rPr>
              <a:t>crowed and the early </a:t>
            </a:r>
            <a:r>
              <a:rPr lang="en-US" u="sng">
                <a:ea typeface="ＭＳ Ｐゴシック" pitchFamily="-112" charset="-128"/>
                <a:cs typeface="ＭＳ Ｐゴシック" pitchFamily="-112" charset="-128"/>
              </a:rPr>
              <a:t>automobiles</a:t>
            </a:r>
            <a:r>
              <a:rPr lang="en-US">
                <a:ea typeface="ＭＳ Ｐゴシック" pitchFamily="-112" charset="-128"/>
                <a:cs typeface="ＭＳ Ｐゴシック" pitchFamily="-112" charset="-128"/>
              </a:rPr>
              <a:t> went whispering along the road, </a:t>
            </a:r>
            <a:r>
              <a:rPr lang="en-US" u="sng">
                <a:ea typeface="ＭＳ Ｐゴシック" pitchFamily="-112" charset="-128"/>
                <a:cs typeface="ＭＳ Ｐゴシック" pitchFamily="-112" charset="-128"/>
              </a:rPr>
              <a:t>Wilbur</a:t>
            </a:r>
            <a:r>
              <a:rPr lang="en-US">
                <a:ea typeface="ＭＳ Ｐゴシック" pitchFamily="-112" charset="-128"/>
                <a:cs typeface="ＭＳ Ｐゴシック" pitchFamily="-112" charset="-128"/>
              </a:rPr>
              <a:t> awoke and looked for Charlotte.”</a:t>
            </a:r>
          </a:p>
          <a:p>
            <a:pPr eaLnBrk="1" hangingPunct="1">
              <a:buFont typeface="Wingdings" pitchFamily="-112" charset="2"/>
              <a:buNone/>
            </a:pPr>
            <a:r>
              <a:rPr lang="en-US">
                <a:ea typeface="ＭＳ Ｐゴシック" pitchFamily="-112" charset="-128"/>
                <a:cs typeface="ＭＳ Ｐゴシック" pitchFamily="-112" charset="-128"/>
              </a:rPr>
              <a:t>- E.B. White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2700" dirty="0">
                <a:ea typeface="ＭＳ Ｐゴシック" pitchFamily="-112" charset="-128"/>
                <a:cs typeface="ＭＳ Ｐゴシック" pitchFamily="-112" charset="-128"/>
              </a:rPr>
              <a:t>Emphasis is forgotten by the time the reader reaches the end of the sentence.</a:t>
            </a:r>
          </a:p>
        </p:txBody>
      </p:sp>
      <p:sp>
        <p:nvSpPr>
          <p:cNvPr id="19459" name="Rectangle 3"/>
          <p:cNvSpPr>
            <a:spLocks noGrp="1" noChangeArrowheads="1"/>
          </p:cNvSpPr>
          <p:nvPr>
            <p:ph idx="1"/>
          </p:nvPr>
        </p:nvSpPr>
        <p:spPr>
          <a:xfrm>
            <a:off x="1051076" y="1417638"/>
            <a:ext cx="7882612" cy="4830762"/>
          </a:xfrm>
        </p:spPr>
        <p:txBody>
          <a:bodyPr/>
          <a:lstStyle/>
          <a:p>
            <a:pPr eaLnBrk="1" hangingPunct="1">
              <a:buFont typeface="Wingdings" pitchFamily="-112" charset="2"/>
              <a:buNone/>
            </a:pPr>
            <a:r>
              <a:rPr lang="en-US" dirty="0">
                <a:ea typeface="ＭＳ Ｐゴシック" pitchFamily="-112" charset="-128"/>
                <a:cs typeface="ＭＳ Ｐゴシック" pitchFamily="-112" charset="-128"/>
              </a:rPr>
              <a:t>Wilbur awoke and looked for Charlotte when the first light came into the sky and the sparrows stirred in the trees, when the cows rattled their chains and the rooster crowed and the early automobiles went whispering along the road.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fade">
                                      <p:cBhvr>
                                        <p:cTn id="7" dur="1000"/>
                                        <p:tgtEl>
                                          <p:spTgt spid="19458"/>
                                        </p:tgtEl>
                                      </p:cBhvr>
                                    </p:animEffect>
                                    <p:anim calcmode="lin" valueType="num">
                                      <p:cBhvr>
                                        <p:cTn id="8" dur="1000" fill="hold"/>
                                        <p:tgtEl>
                                          <p:spTgt spid="19458"/>
                                        </p:tgtEl>
                                        <p:attrNameLst>
                                          <p:attrName>ppt_x</p:attrName>
                                        </p:attrNameLst>
                                      </p:cBhvr>
                                      <p:tavLst>
                                        <p:tav tm="0">
                                          <p:val>
                                            <p:strVal val="#ppt_x"/>
                                          </p:val>
                                        </p:tav>
                                        <p:tav tm="100000">
                                          <p:val>
                                            <p:strVal val="#ppt_x"/>
                                          </p:val>
                                        </p:tav>
                                      </p:tavLst>
                                    </p:anim>
                                    <p:anim calcmode="lin" valueType="num">
                                      <p:cBhvr>
                                        <p:cTn id="9" dur="900" decel="100000" fill="hold"/>
                                        <p:tgtEl>
                                          <p:spTgt spid="1945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945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smtClean="0"/>
              <a:t>“I See You Never” by Ray Bradbury (turn to pg </a:t>
            </a:r>
            <a:endParaRPr lang="en-US" sz="3200" dirty="0"/>
          </a:p>
        </p:txBody>
      </p:sp>
      <p:sp>
        <p:nvSpPr>
          <p:cNvPr id="3" name="Content Placeholder 2"/>
          <p:cNvSpPr>
            <a:spLocks noGrp="1"/>
          </p:cNvSpPr>
          <p:nvPr>
            <p:ph idx="1"/>
          </p:nvPr>
        </p:nvSpPr>
        <p:spPr>
          <a:xfrm>
            <a:off x="609600" y="1066800"/>
            <a:ext cx="8534400" cy="5334000"/>
          </a:xfrm>
        </p:spPr>
        <p:txBody>
          <a:bodyPr>
            <a:normAutofit fontScale="92500" lnSpcReduction="20000"/>
          </a:bodyPr>
          <a:lstStyle/>
          <a:p>
            <a:pPr>
              <a:buNone/>
            </a:pPr>
            <a:r>
              <a:rPr lang="en-US" dirty="0"/>
              <a:t>She remembered a visit she had once made to some Mexican border towns—the hot days, the endless crickets leaping and falling or lying dead and brittle like the small cigars in the shop windows’ and the canals taking river water out to the farms, the dirt roads, the scorched fields, the little adobe houses, the bleached clothes, the eroded landscape.  She remembered the silent towns, the warm beer, the hot, thick foods each day.  She remembered the slow, dragging horses and the parched jack rabbits on the road.  She remembered the iron mountains and the dusty valleys and the ocean beaches that spread hundreds of miles with no sound but the waves—no cars, no buildings, no nothing.</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21880" y="251618"/>
            <a:ext cx="8229600" cy="563563"/>
          </a:xfrm>
        </p:spPr>
        <p:txBody>
          <a:bodyPr>
            <a:normAutofit/>
          </a:bodyPr>
          <a:lstStyle/>
          <a:p>
            <a:r>
              <a:rPr lang="en-US" sz="2400" b="1" dirty="0" smtClean="0"/>
              <a:t>Now it is your turn…</a:t>
            </a:r>
            <a:endParaRPr lang="en-US" sz="2400" dirty="0"/>
          </a:p>
        </p:txBody>
      </p:sp>
      <p:sp>
        <p:nvSpPr>
          <p:cNvPr id="3075" name="Rectangle 3"/>
          <p:cNvSpPr>
            <a:spLocks noGrp="1" noChangeArrowheads="1"/>
          </p:cNvSpPr>
          <p:nvPr>
            <p:ph idx="1"/>
          </p:nvPr>
        </p:nvSpPr>
        <p:spPr>
          <a:xfrm>
            <a:off x="1021880" y="1096963"/>
            <a:ext cx="7664920" cy="5227637"/>
          </a:xfrm>
        </p:spPr>
        <p:txBody>
          <a:bodyPr>
            <a:normAutofit lnSpcReduction="10000"/>
          </a:bodyPr>
          <a:lstStyle/>
          <a:p>
            <a:pPr>
              <a:lnSpc>
                <a:spcPct val="80000"/>
              </a:lnSpc>
              <a:buNone/>
            </a:pPr>
            <a:r>
              <a:rPr lang="en-US" sz="3000" dirty="0" smtClean="0"/>
              <a:t>You have 20 minutes to write a 300 word analysis of Bradbury’s “I see you never.”</a:t>
            </a:r>
            <a:endParaRPr lang="en-US" sz="3000" i="1" dirty="0" smtClean="0"/>
          </a:p>
          <a:p>
            <a:pPr>
              <a:lnSpc>
                <a:spcPct val="80000"/>
              </a:lnSpc>
              <a:buFontTx/>
              <a:buNone/>
            </a:pPr>
            <a:endParaRPr lang="en-US" sz="3000" b="1" dirty="0" smtClean="0"/>
          </a:p>
          <a:p>
            <a:pPr>
              <a:lnSpc>
                <a:spcPct val="80000"/>
              </a:lnSpc>
              <a:buFontTx/>
              <a:buNone/>
            </a:pPr>
            <a:r>
              <a:rPr lang="en-US" sz="3000" b="1" dirty="0" smtClean="0"/>
              <a:t>Individually</a:t>
            </a:r>
            <a:r>
              <a:rPr lang="en-US" sz="3000" b="1" dirty="0"/>
              <a:t>:</a:t>
            </a:r>
            <a:endParaRPr lang="en-US" sz="3000" dirty="0" smtClean="0"/>
          </a:p>
          <a:p>
            <a:pPr>
              <a:lnSpc>
                <a:spcPct val="80000"/>
              </a:lnSpc>
              <a:buNone/>
            </a:pPr>
            <a:r>
              <a:rPr lang="en-US" sz="3000" dirty="0" smtClean="0"/>
              <a:t>Explicate the passage and write your response.</a:t>
            </a:r>
          </a:p>
          <a:p>
            <a:pPr>
              <a:lnSpc>
                <a:spcPct val="80000"/>
              </a:lnSpc>
              <a:buNone/>
            </a:pPr>
            <a:endParaRPr lang="en-US" sz="3000" dirty="0"/>
          </a:p>
          <a:p>
            <a:pPr>
              <a:lnSpc>
                <a:spcPct val="80000"/>
              </a:lnSpc>
              <a:buFontTx/>
              <a:buNone/>
            </a:pPr>
            <a:r>
              <a:rPr lang="en-US" sz="3000" b="1" dirty="0"/>
              <a:t>In Groups:</a:t>
            </a:r>
            <a:r>
              <a:rPr lang="en-US" sz="3000" dirty="0"/>
              <a:t> </a:t>
            </a:r>
          </a:p>
          <a:p>
            <a:pPr>
              <a:lnSpc>
                <a:spcPct val="80000"/>
              </a:lnSpc>
              <a:buFontTx/>
              <a:buNone/>
            </a:pPr>
            <a:r>
              <a:rPr lang="en-US" sz="3000" dirty="0"/>
              <a:t>Share your</a:t>
            </a:r>
            <a:r>
              <a:rPr lang="en-US" sz="3000" dirty="0" smtClean="0"/>
              <a:t> responses with three-four of your peers.  </a:t>
            </a:r>
            <a:r>
              <a:rPr lang="en-US" sz="3000" dirty="0"/>
              <a:t>You may have to choose one sample to read aloud to the whole class, so work together to revise it as needed. Be prepared to discuss how</a:t>
            </a:r>
            <a:r>
              <a:rPr lang="en-US" sz="3000" dirty="0" smtClean="0"/>
              <a:t> Bradbury’s use of diction contributes </a:t>
            </a:r>
            <a:r>
              <a:rPr lang="en-US" sz="3000" dirty="0" smtClean="0"/>
              <a:t>to tone.</a:t>
            </a:r>
            <a:endParaRPr lang="en-US" sz="3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378</TotalTime>
  <Words>877</Words>
  <Application>Microsoft Macintosh PowerPoint</Application>
  <PresentationFormat>On-screen Show (4:3)</PresentationFormat>
  <Paragraphs>85</Paragraphs>
  <Slides>11</Slides>
  <Notes>7</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Solstice</vt:lpstr>
      <vt:lpstr>Jan 31st - Do Now </vt:lpstr>
      <vt:lpstr>Agenda</vt:lpstr>
      <vt:lpstr>Sentence Variety</vt:lpstr>
      <vt:lpstr>Kinds of sentences</vt:lpstr>
      <vt:lpstr>Slide 5</vt:lpstr>
      <vt:lpstr>How do syntactical techniques support meaning?</vt:lpstr>
      <vt:lpstr>Emphasis is forgotten by the time the reader reaches the end of the sentence.</vt:lpstr>
      <vt:lpstr>“I See You Never” by Ray Bradbury (turn to pg </vt:lpstr>
      <vt:lpstr>Now it is your turn…</vt:lpstr>
      <vt:lpstr>Advanced Syntax</vt:lpstr>
      <vt:lpstr>Homework</vt:lpstr>
    </vt:vector>
  </TitlesOfParts>
  <Company>Tufts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Kira LeeKeenan</dc:creator>
  <cp:lastModifiedBy>Kira LeeKeenan</cp:lastModifiedBy>
  <cp:revision>11</cp:revision>
  <dcterms:created xsi:type="dcterms:W3CDTF">2011-01-31T15:47:02Z</dcterms:created>
  <dcterms:modified xsi:type="dcterms:W3CDTF">2011-01-31T16:03:47Z</dcterms:modified>
</cp:coreProperties>
</file>